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4" r:id="rId7"/>
    <p:sldId id="265" r:id="rId8"/>
    <p:sldId id="269" r:id="rId9"/>
    <p:sldId id="271" r:id="rId10"/>
    <p:sldId id="270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8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E18A-CF47-44FF-8C8A-4218BEAC5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D9C05-795B-4DA4-8AD5-DF493E68E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D3992-FCDF-47FC-92CF-3354F2A6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557D5-3D36-4D62-A268-A9E4A80F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0E8E3-3550-4234-AE20-21A4D9E1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D4C2-46C3-49F8-A44D-0B3DC65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E0168-5188-4F28-A89D-C5CA97AF3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AB24F-218A-47F3-8249-335F3197E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444E6-25B5-4938-9F02-F273FBF7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9C6DA-76B2-411D-95AD-42438480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7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AF43A0-0DFD-499E-83A9-6E006648E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50410-9368-43B9-AFDB-1A7F7574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22458-24C1-4EC7-89D9-44AA29C7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28CE3-E3F4-4B9E-BEF8-51DBE109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B6CFD-F743-4D36-A1CE-7E4D1EBE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7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4D9-DDB7-48DC-A9C2-B5AB5131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C7673-6DEE-4D4F-BCDA-04C3EDE2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E06E2-43FC-4E8E-950C-4A9EE538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EC0-8D00-4D9A-85AD-AB190266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F66FF-A370-46DE-8175-E40DFFC5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0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08C9-1710-4E49-B94D-EE08B14B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8D18A-1ED2-4C9E-B831-F24C52EC8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53C9E-1478-4A11-A279-828621C6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E957-9802-4F75-B53B-1C846A89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4C155-3D50-4D8B-B89F-89CB82F6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0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0AA6-68B2-41E3-B590-D8F1953F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A2C7-B478-46E6-915D-56E719999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14A12-5A92-4709-8213-6E0D15DD3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83A68-DF7C-46BC-BBB4-290FA12B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70282-6164-4BA4-94C7-BC5F3A98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F3631-10B7-4EC9-AFA6-050BCECD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DB60F-9C09-4416-8543-B8FAD980D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41025-AC99-4593-9172-92F038A8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1DBF8-68FC-4E08-8396-28995B476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75F084-21CA-4E65-92AA-C14E05414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378A6-C9D8-45E0-8F97-B1FA9EB7A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C485E-1023-4927-B415-9244C617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26EEF-E7B5-4497-9B98-64DA837C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6E1D6-E0CC-468C-B4D5-CD65E63F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B0AA-2D5A-42E9-8AA0-21C002BF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3AA62-EE11-4371-9159-3605D7AC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3BE6C-7970-4E0C-9742-96ED0A0A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51D3E-34D7-4ABD-AB61-DC9A7DCD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6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C648B-1EAB-4942-8538-0ED9BDF9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726D7-3C4C-43BD-AF3A-AA8AAA1D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FFB85-6DE8-4A5D-95D1-2E752A74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0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21E6-6B79-4866-A92D-42093F03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6F79-812E-4A51-B320-E365CBE1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9BB60-F309-4B38-9B44-9258467A4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1AF47-1D73-4ED2-9A02-B5856911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B999-32C1-4952-9DDB-6B16C0F3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37FC2-8B27-4312-9C4C-85BCA43A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9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A2C9-CF3B-4659-A8A1-58AE6215B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77BED-D248-4B35-9E19-9657CA3D4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E76D9-4CC0-4E9D-9499-E0D280621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43A0-4E87-470C-B8BB-BC7CF42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D615D-D2A3-4504-8603-21B71672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D08E7-3D4D-46B0-A316-391A9B7E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31A49-B325-4B89-B3B8-0CF8A22C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292EF-9400-4582-886B-711052909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E7885-A1A2-45BD-A39D-A495DFF0C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ADD35-2BAB-4CC1-B487-6C4EA64CF610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0DE67-DB3E-4A50-82C6-E55C90A8A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7F5D8-AF20-46C5-86DB-FD77A203B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3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0707-782F-4A54-B840-A183B7BBB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Renal Team Product Definition Canvas &amp; Design Follow-up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55E9F-C312-4FBD-9DD6-D6A7F6D4B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Lisa Chen &amp; James Bonaffini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49884-8062-4159-B073-5561EC49E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614" y="4249614"/>
            <a:ext cx="2608385" cy="26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4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B173-EA1D-4426-AF04-5775FA93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3100" cy="1325563"/>
          </a:xfrm>
        </p:spPr>
        <p:txBody>
          <a:bodyPr/>
          <a:lstStyle/>
          <a:p>
            <a:r>
              <a:rPr lang="en-US" dirty="0"/>
              <a:t>Other Design Sketches – Transfer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46F00-3E12-4205-A4E6-81EC0861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145" y="138112"/>
            <a:ext cx="498820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3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03" y="21483"/>
            <a:ext cx="10515600" cy="1325563"/>
          </a:xfrm>
        </p:spPr>
        <p:txBody>
          <a:bodyPr/>
          <a:lstStyle/>
          <a:p>
            <a:r>
              <a:rPr lang="en-US" dirty="0"/>
              <a:t>Other Design Sketches – Catheter Tip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D0189-A08E-4047-A182-992103E0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64" y="1054084"/>
            <a:ext cx="3877729" cy="380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BA4C77-EC0D-4EFA-A187-5B1C2EAD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06" y="921161"/>
            <a:ext cx="5301268" cy="5242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86776E-25AB-3B49-AFA8-A90D4A05F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28" y="4854772"/>
            <a:ext cx="4487329" cy="1504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23D94-FA4A-E447-8906-8F377C5AE051}"/>
              </a:ext>
            </a:extLst>
          </p:cNvPr>
          <p:cNvSpPr txBox="1"/>
          <p:nvPr/>
        </p:nvSpPr>
        <p:spPr>
          <a:xfrm>
            <a:off x="1869876" y="6359270"/>
            <a:ext cx="269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Magnetic ball bearing connection </a:t>
            </a:r>
          </a:p>
        </p:txBody>
      </p:sp>
    </p:spTree>
    <p:extLst>
      <p:ext uri="{BB962C8B-B14F-4D97-AF65-F5344CB8AC3E}">
        <p14:creationId xmlns:p14="http://schemas.microsoft.com/office/powerpoint/2010/main" val="2179835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Design Sketches -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B75D9-9D27-4D1A-9FE9-6EAF6048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33" y="1899842"/>
            <a:ext cx="4197057" cy="3629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5A81E-83AB-4CF8-9B32-9207E6FD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11" y="1271723"/>
            <a:ext cx="4383280" cy="54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6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99667" cy="1325563"/>
          </a:xfrm>
        </p:spPr>
        <p:txBody>
          <a:bodyPr/>
          <a:lstStyle/>
          <a:p>
            <a:r>
              <a:rPr lang="en-US" dirty="0"/>
              <a:t>Other Design Sketches -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5A81E-83AB-4CF8-9B32-9207E6FD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8551"/>
            <a:ext cx="4803295" cy="5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0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9F58-BE39-4666-B792-E903AED1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4B02F-4098-4283-AC0D-4CC400D09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this project is to decrease the incidence of peritonitis for current and future peritoneal dialysis (PD) patients by identifying infection in its early stages and refining/replacing the mechanics of existing PD devices.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2E4DC-6F5C-4053-B2CD-975A04838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614" y="4249614"/>
            <a:ext cx="2608385" cy="26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6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E77B5A-BD96-45C7-BC69-262E3E37E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3" b="7403"/>
          <a:stretch/>
        </p:blipFill>
        <p:spPr>
          <a:xfrm>
            <a:off x="200568" y="72381"/>
            <a:ext cx="11790864" cy="67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B5E9B1-A933-4320-8E39-DCC02AA7D04C}"/>
              </a:ext>
            </a:extLst>
          </p:cNvPr>
          <p:cNvSpPr/>
          <p:nvPr/>
        </p:nvSpPr>
        <p:spPr>
          <a:xfrm>
            <a:off x="4739640" y="2667000"/>
            <a:ext cx="2712720" cy="762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Decrease Incidence of Peritonitis in PD Patients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51DBD8-CD39-4E54-9845-A20D44878850}"/>
              </a:ext>
            </a:extLst>
          </p:cNvPr>
          <p:cNvSpPr/>
          <p:nvPr/>
        </p:nvSpPr>
        <p:spPr>
          <a:xfrm>
            <a:off x="1234440" y="2758440"/>
            <a:ext cx="2042160" cy="5867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Patients with ESRD that dialyze using PD; caretakers/ families who assist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AA942D-FD64-462A-B9B1-A1D3DE687495}"/>
              </a:ext>
            </a:extLst>
          </p:cNvPr>
          <p:cNvSpPr/>
          <p:nvPr/>
        </p:nvSpPr>
        <p:spPr>
          <a:xfrm>
            <a:off x="9053978" y="2758440"/>
            <a:ext cx="2377440" cy="5867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Exec. Order – by 2025, transition to 80% of new patients; assimilated in 10 years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89AD8C-F3D1-4ED4-A1F3-39B1CDD45270}"/>
              </a:ext>
            </a:extLst>
          </p:cNvPr>
          <p:cNvSpPr/>
          <p:nvPr/>
        </p:nvSpPr>
        <p:spPr>
          <a:xfrm>
            <a:off x="1577340" y="3924830"/>
            <a:ext cx="1356359" cy="3852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Education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DD7C01-4FC4-4B60-986E-388001CC6A3B}"/>
              </a:ext>
            </a:extLst>
          </p:cNvPr>
          <p:cNvSpPr/>
          <p:nvPr/>
        </p:nvSpPr>
        <p:spPr>
          <a:xfrm>
            <a:off x="5417820" y="3910738"/>
            <a:ext cx="1356359" cy="3852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Prevention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3DCF78-658A-4401-9F2F-A678F13A8E99}"/>
              </a:ext>
            </a:extLst>
          </p:cNvPr>
          <p:cNvSpPr/>
          <p:nvPr/>
        </p:nvSpPr>
        <p:spPr>
          <a:xfrm>
            <a:off x="8835834" y="3924830"/>
            <a:ext cx="1540657" cy="3852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Early Detection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16D556-0000-4723-BE88-A10CCA8A3D44}"/>
              </a:ext>
            </a:extLst>
          </p:cNvPr>
          <p:cNvSpPr/>
          <p:nvPr/>
        </p:nvSpPr>
        <p:spPr>
          <a:xfrm>
            <a:off x="371248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General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home dialysis and medical knowledge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D4C8A1-5C1A-42AD-A860-70C01452FD44}"/>
              </a:ext>
            </a:extLst>
          </p:cNvPr>
          <p:cNvSpPr/>
          <p:nvPr/>
        </p:nvSpPr>
        <p:spPr>
          <a:xfrm>
            <a:off x="1673206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Sterile techniques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9C6487-3AC7-473E-A0B0-3AB9460B948D}"/>
              </a:ext>
            </a:extLst>
          </p:cNvPr>
          <p:cNvSpPr/>
          <p:nvPr/>
        </p:nvSpPr>
        <p:spPr>
          <a:xfrm>
            <a:off x="2975164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Assure fitness of home for PD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7329B2-1C12-4614-BA21-F8064E33D223}"/>
              </a:ext>
            </a:extLst>
          </p:cNvPr>
          <p:cNvSpPr/>
          <p:nvPr/>
        </p:nvSpPr>
        <p:spPr>
          <a:xfrm>
            <a:off x="4870415" y="4515646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Modify or work around existing PD devices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A7C38C-39F3-419D-BBD3-9988D56C0E36}"/>
              </a:ext>
            </a:extLst>
          </p:cNvPr>
          <p:cNvSpPr/>
          <p:nvPr/>
        </p:nvSpPr>
        <p:spPr>
          <a:xfrm>
            <a:off x="6154648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Innovate new connection system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CDC1CA-A063-414B-9E08-01BC9A21370E}"/>
              </a:ext>
            </a:extLst>
          </p:cNvPr>
          <p:cNvSpPr/>
          <p:nvPr/>
        </p:nvSpPr>
        <p:spPr>
          <a:xfrm>
            <a:off x="3276600" y="5548238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Track system for stay safe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22ECB5-9338-4B98-9F42-9E83526026BC}"/>
              </a:ext>
            </a:extLst>
          </p:cNvPr>
          <p:cNvSpPr/>
          <p:nvPr/>
        </p:nvSpPr>
        <p:spPr>
          <a:xfrm>
            <a:off x="4341097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Catheter tip protector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246221-BA5E-41A8-A7E0-7E64F92C003C}"/>
              </a:ext>
            </a:extLst>
          </p:cNvPr>
          <p:cNvSpPr/>
          <p:nvPr/>
        </p:nvSpPr>
        <p:spPr>
          <a:xfrm>
            <a:off x="5484622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Keep fingers away from catheter tip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DB9866-7077-4BB8-A0A1-21C7D7B2B360}"/>
              </a:ext>
            </a:extLst>
          </p:cNvPr>
          <p:cNvSpPr/>
          <p:nvPr/>
        </p:nvSpPr>
        <p:spPr>
          <a:xfrm>
            <a:off x="6529092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Automatic Fluid bag to Catheter connection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9C5898-5803-424B-95E1-3D80BC191C8C}"/>
              </a:ext>
            </a:extLst>
          </p:cNvPr>
          <p:cNvSpPr/>
          <p:nvPr/>
        </p:nvSpPr>
        <p:spPr>
          <a:xfrm>
            <a:off x="8442960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Optical Method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DA04E87-5965-4DEC-8F37-BC6453638E9E}"/>
              </a:ext>
            </a:extLst>
          </p:cNvPr>
          <p:cNvSpPr/>
          <p:nvPr/>
        </p:nvSpPr>
        <p:spPr>
          <a:xfrm>
            <a:off x="9744918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Chemical Method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67E1B6-80D9-41F0-A7FA-50C859F20319}"/>
              </a:ext>
            </a:extLst>
          </p:cNvPr>
          <p:cNvSpPr/>
          <p:nvPr/>
        </p:nvSpPr>
        <p:spPr>
          <a:xfrm>
            <a:off x="7946419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App – phone camera detector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5D9700F-AC47-4824-BC3D-D5EC4A76DD40}"/>
              </a:ext>
            </a:extLst>
          </p:cNvPr>
          <p:cNvSpPr/>
          <p:nvPr/>
        </p:nvSpPr>
        <p:spPr>
          <a:xfrm>
            <a:off x="8979551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Black box sensor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28FE99-A376-45FA-ADBD-D08C3ED90683}"/>
              </a:ext>
            </a:extLst>
          </p:cNvPr>
          <p:cNvSpPr/>
          <p:nvPr/>
        </p:nvSpPr>
        <p:spPr>
          <a:xfrm>
            <a:off x="10096851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Effluent changes color if infected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CB14B12-A5FE-424C-9792-0ACCF0D719A5}"/>
              </a:ext>
            </a:extLst>
          </p:cNvPr>
          <p:cNvSpPr/>
          <p:nvPr/>
        </p:nvSpPr>
        <p:spPr>
          <a:xfrm>
            <a:off x="11129983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WBCs clump if infected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6DC8CF-C9B7-4F31-B727-C753060F575B}"/>
              </a:ext>
            </a:extLst>
          </p:cNvPr>
          <p:cNvSpPr/>
          <p:nvPr/>
        </p:nvSpPr>
        <p:spPr>
          <a:xfrm>
            <a:off x="461887" y="1858039"/>
            <a:ext cx="2315420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Provide better quality home care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3537C-1F09-411D-B422-02A90F52B3EA}"/>
              </a:ext>
            </a:extLst>
          </p:cNvPr>
          <p:cNvSpPr/>
          <p:nvPr/>
        </p:nvSpPr>
        <p:spPr>
          <a:xfrm>
            <a:off x="2988635" y="1810812"/>
            <a:ext cx="1860149" cy="3946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Decrease healthcare costs and forecasted utilization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BC91D98-067D-42AB-B1E3-1B87B4088C2E}"/>
              </a:ext>
            </a:extLst>
          </p:cNvPr>
          <p:cNvSpPr/>
          <p:nvPr/>
        </p:nvSpPr>
        <p:spPr>
          <a:xfrm>
            <a:off x="5060113" y="1858039"/>
            <a:ext cx="2315420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Decrease morbidity in ESRD PTs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68F856A-905C-4602-AE60-FD1170BDD813}"/>
              </a:ext>
            </a:extLst>
          </p:cNvPr>
          <p:cNvSpPr/>
          <p:nvPr/>
        </p:nvSpPr>
        <p:spPr>
          <a:xfrm>
            <a:off x="7586862" y="1858039"/>
            <a:ext cx="1790516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Increase QoL of ESRD PTs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1ABB322-C984-4E51-A483-61C8B1D3DECC}"/>
              </a:ext>
            </a:extLst>
          </p:cNvPr>
          <p:cNvSpPr/>
          <p:nvPr/>
        </p:nvSpPr>
        <p:spPr>
          <a:xfrm>
            <a:off x="9588707" y="1841558"/>
            <a:ext cx="2069804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Increase longevity of PD care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C0A8D5-9186-4177-8B4A-4AF532166B8C}"/>
              </a:ext>
            </a:extLst>
          </p:cNvPr>
          <p:cNvSpPr/>
          <p:nvPr/>
        </p:nvSpPr>
        <p:spPr>
          <a:xfrm>
            <a:off x="1691812" y="1196871"/>
            <a:ext cx="2315420" cy="3946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Increase accessibility of healthcare in the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8F28054-40DF-421C-AE7E-3B458B307A63}"/>
              </a:ext>
            </a:extLst>
          </p:cNvPr>
          <p:cNvSpPr/>
          <p:nvPr/>
        </p:nvSpPr>
        <p:spPr>
          <a:xfrm>
            <a:off x="3102400" y="507315"/>
            <a:ext cx="2315420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Improve life in the US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316706E-56DF-48DD-A408-B7995D7B6785}"/>
              </a:ext>
            </a:extLst>
          </p:cNvPr>
          <p:cNvSpPr/>
          <p:nvPr/>
        </p:nvSpPr>
        <p:spPr>
          <a:xfrm>
            <a:off x="7811372" y="521706"/>
            <a:ext cx="2315420" cy="3946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Improve care for increased PD PTs in the coming years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57E698D-D9A4-4EA1-8167-D6FA57E724C0}"/>
              </a:ext>
            </a:extLst>
          </p:cNvPr>
          <p:cNvSpPr/>
          <p:nvPr/>
        </p:nvSpPr>
        <p:spPr>
          <a:xfrm>
            <a:off x="5968572" y="87195"/>
            <a:ext cx="2315420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Improve kidney care in the 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DC7F6-95E9-4204-BC2C-B8F2A09DB82B}"/>
              </a:ext>
            </a:extLst>
          </p:cNvPr>
          <p:cNvSpPr txBox="1"/>
          <p:nvPr/>
        </p:nvSpPr>
        <p:spPr>
          <a:xfrm>
            <a:off x="91399" y="24544"/>
            <a:ext cx="5794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Renal Team Product Definition Canvas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C72F1D-0450-42F2-8D51-C22F2E66E96D}"/>
              </a:ext>
            </a:extLst>
          </p:cNvPr>
          <p:cNvSpPr/>
          <p:nvPr/>
        </p:nvSpPr>
        <p:spPr>
          <a:xfrm>
            <a:off x="10222577" y="1119035"/>
            <a:ext cx="1876212" cy="4252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PD is gentler on the body and more flexible to 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CCAC8A-F411-4921-9BE7-410A4EFBC092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6096000" y="3429000"/>
            <a:ext cx="0" cy="481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11A2F-4076-4348-AAE0-5A57F0BC82EC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096000" y="3429000"/>
            <a:ext cx="3510163" cy="495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B7F4A5-A5A2-4C59-96F6-EB8CC1A4C81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2255520" y="3429000"/>
            <a:ext cx="3840480" cy="495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4781A3-9F07-46A6-917A-AE90F0336CF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982266" y="4310083"/>
            <a:ext cx="1273254" cy="205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77031C-7BC8-49D8-A2DD-78C2359840E6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55520" y="4310083"/>
            <a:ext cx="1330662" cy="205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9EF153B-CAF7-470C-B140-A6797591C46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255520" y="4310083"/>
            <a:ext cx="28704" cy="205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356D038-0067-4C83-89F3-1CCDE16D5CE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5481433" y="4295991"/>
            <a:ext cx="614567" cy="219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9BE1C97-1239-41D0-ACA4-44FDB4790CB5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6096000" y="4295991"/>
            <a:ext cx="669666" cy="21965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05FEBAC-C930-426C-AEAA-7CE97D01DBDD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flipH="1">
            <a:off x="9053978" y="4310083"/>
            <a:ext cx="552185" cy="205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D449029-18C3-4126-A1EC-76CDA39C1A27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9606163" y="4310083"/>
            <a:ext cx="749773" cy="205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657F4EE-8D0D-42C5-AB40-0D6A12050E0B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3773141" y="5283671"/>
            <a:ext cx="1708292" cy="264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44B980-B814-4408-865C-3558466D879D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4837638" y="5283671"/>
            <a:ext cx="643795" cy="264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D0AFE12-6092-45C7-ABDD-A89BA782ED6C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5981163" y="5283670"/>
            <a:ext cx="784503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E779E8C-1695-4519-962C-CA23D91F2957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6765666" y="5283670"/>
            <a:ext cx="259967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C5767C-CEE8-4BB2-80C6-7CE08A292694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H="1">
            <a:off x="8442960" y="5283670"/>
            <a:ext cx="611018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3D26110-D003-43FF-9456-8A9FBDC4F50E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9053978" y="5283670"/>
            <a:ext cx="422114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FE1F19-7382-435B-A456-9673A8B19FF2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10355936" y="5283670"/>
            <a:ext cx="237456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6DAF740-45DE-4938-BAD3-088C06D3FDB2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10355936" y="5283670"/>
            <a:ext cx="1270588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06AD0B-5D72-4444-ACC5-9940EB0B29E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7452360" y="3048000"/>
            <a:ext cx="1601618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DCAA770-CECF-4DC8-A96F-BCC66FD89A6F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>
            <a:off x="3276600" y="3048000"/>
            <a:ext cx="1463040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6E860B1-567B-465B-8BBE-364ADC5F4A1A}"/>
              </a:ext>
            </a:extLst>
          </p:cNvPr>
          <p:cNvCxnSpPr>
            <a:cxnSpLocks/>
            <a:stCxn id="25" idx="2"/>
            <a:endCxn id="4" idx="0"/>
          </p:cNvCxnSpPr>
          <p:nvPr/>
        </p:nvCxnSpPr>
        <p:spPr>
          <a:xfrm>
            <a:off x="1619597" y="2158232"/>
            <a:ext cx="4476403" cy="50876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2882AB9-15C8-4F83-BD02-EA608D427B0F}"/>
              </a:ext>
            </a:extLst>
          </p:cNvPr>
          <p:cNvCxnSpPr>
            <a:cxnSpLocks/>
            <a:stCxn id="26" idx="2"/>
            <a:endCxn id="4" idx="0"/>
          </p:cNvCxnSpPr>
          <p:nvPr/>
        </p:nvCxnSpPr>
        <p:spPr>
          <a:xfrm>
            <a:off x="3918710" y="2205458"/>
            <a:ext cx="2177290" cy="46154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155AFAF-B479-4B75-86ED-63AF97D95CFA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 flipH="1">
            <a:off x="6096000" y="2158232"/>
            <a:ext cx="121823" cy="50876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52A3C25-8974-4ECF-B1FE-B4D26E7DAEB4}"/>
              </a:ext>
            </a:extLst>
          </p:cNvPr>
          <p:cNvCxnSpPr>
            <a:cxnSpLocks/>
            <a:stCxn id="28" idx="2"/>
            <a:endCxn id="4" idx="0"/>
          </p:cNvCxnSpPr>
          <p:nvPr/>
        </p:nvCxnSpPr>
        <p:spPr>
          <a:xfrm flipH="1">
            <a:off x="6096000" y="2158232"/>
            <a:ext cx="2386120" cy="50876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DEC0256-A808-4D60-9D97-D78BBFA18CF6}"/>
              </a:ext>
            </a:extLst>
          </p:cNvPr>
          <p:cNvCxnSpPr>
            <a:cxnSpLocks/>
            <a:stCxn id="29" idx="2"/>
            <a:endCxn id="4" idx="0"/>
          </p:cNvCxnSpPr>
          <p:nvPr/>
        </p:nvCxnSpPr>
        <p:spPr>
          <a:xfrm flipH="1">
            <a:off x="6096000" y="2141751"/>
            <a:ext cx="4527609" cy="52524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5F40CE3-4531-43D1-AFB1-49DCA2C92173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 flipH="1">
            <a:off x="1619597" y="1591517"/>
            <a:ext cx="1229925" cy="26652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4618A18-7057-4A55-93BB-312B2D001732}"/>
              </a:ext>
            </a:extLst>
          </p:cNvPr>
          <p:cNvCxnSpPr>
            <a:cxnSpLocks/>
            <a:stCxn id="30" idx="2"/>
            <a:endCxn id="26" idx="0"/>
          </p:cNvCxnSpPr>
          <p:nvPr/>
        </p:nvCxnSpPr>
        <p:spPr>
          <a:xfrm>
            <a:off x="2849522" y="1591517"/>
            <a:ext cx="1069188" cy="21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3D151E1-7240-4CE9-A5A2-A080842C6E03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flipH="1">
            <a:off x="2849522" y="807508"/>
            <a:ext cx="1410588" cy="389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45E1DC7-B252-499B-8209-8866A3E114D2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>
            <a:off x="7126282" y="387388"/>
            <a:ext cx="1842800" cy="13431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A991322-C99E-469E-ADFC-1AF7B67147E4}"/>
              </a:ext>
            </a:extLst>
          </p:cNvPr>
          <p:cNvCxnSpPr>
            <a:cxnSpLocks/>
            <a:stCxn id="33" idx="2"/>
            <a:endCxn id="27" idx="0"/>
          </p:cNvCxnSpPr>
          <p:nvPr/>
        </p:nvCxnSpPr>
        <p:spPr>
          <a:xfrm flipH="1">
            <a:off x="6217823" y="387388"/>
            <a:ext cx="908459" cy="1470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0595000-05DC-467E-ADD4-949898EF1905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>
            <a:off x="7126282" y="387388"/>
            <a:ext cx="1355838" cy="1470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D454440-65DD-4B03-92E6-30E99293F1CE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>
            <a:off x="8969082" y="916352"/>
            <a:ext cx="1654527" cy="925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79863E1-F870-4E0C-A27A-17120716EF84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>
            <a:off x="8969082" y="916352"/>
            <a:ext cx="2191601" cy="202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5A7C7ED2-21DB-44EB-883C-68C616E64BEC}"/>
              </a:ext>
            </a:extLst>
          </p:cNvPr>
          <p:cNvSpPr/>
          <p:nvPr/>
        </p:nvSpPr>
        <p:spPr>
          <a:xfrm>
            <a:off x="258554" y="5729227"/>
            <a:ext cx="1222036" cy="3022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US Kidney Care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D87C3441-AC1A-40EC-AA30-ED3F20796FCD}"/>
              </a:ext>
            </a:extLst>
          </p:cNvPr>
          <p:cNvSpPr/>
          <p:nvPr/>
        </p:nvSpPr>
        <p:spPr>
          <a:xfrm>
            <a:off x="261277" y="6090702"/>
            <a:ext cx="1222036" cy="3022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Peritonitis Care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7D41D2A0-D333-4EBD-988D-197478FA0C4C}"/>
              </a:ext>
            </a:extLst>
          </p:cNvPr>
          <p:cNvSpPr/>
          <p:nvPr/>
        </p:nvSpPr>
        <p:spPr>
          <a:xfrm>
            <a:off x="258554" y="6452177"/>
            <a:ext cx="1222036" cy="3022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Methods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0744EE7-5445-4F1D-91BF-1FF132B98B13}"/>
              </a:ext>
            </a:extLst>
          </p:cNvPr>
          <p:cNvSpPr txBox="1"/>
          <p:nvPr/>
        </p:nvSpPr>
        <p:spPr>
          <a:xfrm>
            <a:off x="7895494" y="2732574"/>
            <a:ext cx="77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8344484-42C2-49EC-AECC-5E85947AA96E}"/>
              </a:ext>
            </a:extLst>
          </p:cNvPr>
          <p:cNvSpPr txBox="1"/>
          <p:nvPr/>
        </p:nvSpPr>
        <p:spPr>
          <a:xfrm>
            <a:off x="3708798" y="2714226"/>
            <a:ext cx="77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1A78E73-A146-4AD0-94D0-A11A9B96B835}"/>
              </a:ext>
            </a:extLst>
          </p:cNvPr>
          <p:cNvCxnSpPr>
            <a:cxnSpLocks/>
            <a:stCxn id="31" idx="3"/>
            <a:endCxn id="34" idx="3"/>
          </p:cNvCxnSpPr>
          <p:nvPr/>
        </p:nvCxnSpPr>
        <p:spPr>
          <a:xfrm flipV="1">
            <a:off x="5417820" y="286154"/>
            <a:ext cx="468052" cy="371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04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2BC9-1A72-496A-A208-C6A30D4F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Thinking From 3/2: Escape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6C34F-311A-427B-B396-3C663778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28063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Bacteria doesn’t cause infections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Bacteria isn’t everywhere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Homes are always clean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 is an intuitive process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PD fluid doesn’t require tubes/organization into/out of peritoneum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Doesn’t need a catheter for PD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WBCs do not enter peritoneum or indicate infection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PD is always a viable dialysis option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Glucose is not a viable osmotic agent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PD Patients are perfect at performing PD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5D2DE-E458-1546-93D9-322B020C8EFA}"/>
              </a:ext>
            </a:extLst>
          </p:cNvPr>
          <p:cNvSpPr txBox="1"/>
          <p:nvPr/>
        </p:nvSpPr>
        <p:spPr>
          <a:xfrm>
            <a:off x="6066263" y="1825627"/>
            <a:ext cx="59547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No need to drain/excrete fluid in dialysis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Peritoneum can regenerate fully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Catheters are not biocompatible/safe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Kidney doesn’t filter blood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Peritoneum transplant is better than kidney transplant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Peritoneum doesn’t become fibrotic from infection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Lack of sterile technique doesn't’ cause infection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Nephrons are replaceable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Other orange can filter blood better than the kidney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There is no peritoneum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Body can not produce infection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PD is not gentle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Don’t need access to internal cavity/ organize for PD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Gravity is not real/can not pull glucose in/drain out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PD is just as effective as kidneys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Everyone has good dexterity and perfect vision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3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651000"/>
            <a:ext cx="5153025" cy="1325563"/>
          </a:xfrm>
        </p:spPr>
        <p:txBody>
          <a:bodyPr>
            <a:normAutofit/>
          </a:bodyPr>
          <a:lstStyle/>
          <a:p>
            <a:r>
              <a:rPr lang="en-US" dirty="0"/>
              <a:t>Design Sketches – Transfer Rail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1BD4C-5319-4A33-8AAD-5BFFC1B2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73" y="269363"/>
            <a:ext cx="5485480" cy="63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3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7667625" cy="1325563"/>
          </a:xfrm>
        </p:spPr>
        <p:txBody>
          <a:bodyPr>
            <a:normAutofit/>
          </a:bodyPr>
          <a:lstStyle/>
          <a:p>
            <a:r>
              <a:rPr lang="en-US" dirty="0"/>
              <a:t>Design Sketches – Transfer Rail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6DAAB-DD0A-4D1B-BCE6-EE6CE88EA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04268" y="1499123"/>
            <a:ext cx="4227095" cy="5478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C927B-76D1-49FA-AEA9-DE63AF28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40925" y="1557461"/>
            <a:ext cx="4110415" cy="547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6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7667625" cy="1325563"/>
          </a:xfrm>
        </p:spPr>
        <p:txBody>
          <a:bodyPr>
            <a:normAutofit/>
          </a:bodyPr>
          <a:lstStyle/>
          <a:p>
            <a:r>
              <a:rPr lang="en-US" dirty="0"/>
              <a:t>Design Sketches – Transfer Rail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15FAB4-A82E-4D57-9C05-593984D52F12}"/>
              </a:ext>
            </a:extLst>
          </p:cNvPr>
          <p:cNvGrpSpPr/>
          <p:nvPr/>
        </p:nvGrpSpPr>
        <p:grpSpPr>
          <a:xfrm>
            <a:off x="3311036" y="1212830"/>
            <a:ext cx="5569927" cy="5645170"/>
            <a:chOff x="2510971" y="1156711"/>
            <a:chExt cx="5569927" cy="56451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C1AB32-F514-479B-81FF-B7FE24053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saturation sat="173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42994" y="1156711"/>
              <a:ext cx="4437904" cy="564517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67F4B1-93D5-40EF-8B2D-FFA2B6CA99FE}"/>
                </a:ext>
              </a:extLst>
            </p:cNvPr>
            <p:cNvSpPr/>
            <p:nvPr/>
          </p:nvSpPr>
          <p:spPr>
            <a:xfrm>
              <a:off x="2510971" y="1429657"/>
              <a:ext cx="5442858" cy="4753429"/>
            </a:xfrm>
            <a:prstGeom prst="rect">
              <a:avLst/>
            </a:prstGeom>
            <a:blipFill dpi="0" rotWithShape="1">
              <a:blip r:embed="rId4">
                <a:alphaModFix amt="27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1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1C4953A-37A0-4440-85A1-84C23C49E8E3}"/>
              </a:ext>
            </a:extLst>
          </p:cNvPr>
          <p:cNvSpPr txBox="1"/>
          <p:nvPr/>
        </p:nvSpPr>
        <p:spPr>
          <a:xfrm>
            <a:off x="9409954" y="1681039"/>
            <a:ext cx="2609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Catheter holder,</a:t>
            </a:r>
          </a:p>
          <a:p>
            <a:r>
              <a:rPr lang="en-US" dirty="0"/>
              <a:t>Firmly holds catheter to allow for twisting</a:t>
            </a:r>
          </a:p>
          <a:p>
            <a:r>
              <a:rPr lang="en-US" dirty="0"/>
              <a:t>Is inserted into transfer rail case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49DB3-9EF1-4784-AAE5-DBF14599E3A0}"/>
              </a:ext>
            </a:extLst>
          </p:cNvPr>
          <p:cNvSpPr txBox="1"/>
          <p:nvPr/>
        </p:nvSpPr>
        <p:spPr>
          <a:xfrm>
            <a:off x="8760448" y="566483"/>
            <a:ext cx="250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rails to track inside the transfer rail case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07CC7-87F9-4499-915F-C775C06B2E48}"/>
              </a:ext>
            </a:extLst>
          </p:cNvPr>
          <p:cNvSpPr txBox="1"/>
          <p:nvPr/>
        </p:nvSpPr>
        <p:spPr>
          <a:xfrm>
            <a:off x="9201149" y="3643213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Rail Case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54880-55E1-4652-A437-81CFA40B80FC}"/>
              </a:ext>
            </a:extLst>
          </p:cNvPr>
          <p:cNvSpPr txBox="1"/>
          <p:nvPr/>
        </p:nvSpPr>
        <p:spPr>
          <a:xfrm>
            <a:off x="9201149" y="5815461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Magazine for extra tips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5D0987-3D76-4E47-989E-40F75B89E1A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505826" y="2305050"/>
            <a:ext cx="904128" cy="114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F18C92-8DA0-4F54-B952-93A9BC4CB7F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072647" y="889649"/>
            <a:ext cx="687801" cy="1253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F4BC60-D44B-476C-86A3-C7C116DD664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581900" y="889649"/>
            <a:ext cx="1178548" cy="862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4951D5-9C28-40B3-9796-637A67183D0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972425" y="5815461"/>
            <a:ext cx="1228724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C026BD-4190-405D-9580-551C1847CE7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569094" y="3827879"/>
            <a:ext cx="6320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81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9D50-CAFE-7E41-BA51-EBC3941A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Sketches -- 3 to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931A4-834E-8D4F-AF57-B77719962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8790"/>
            <a:ext cx="5690577" cy="4378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B54F2-A9E8-4741-B507-831EDCB9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43295" y="1065078"/>
            <a:ext cx="4227095" cy="547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1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496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Renal Team Product Definition Canvas &amp; Design Follow-up</vt:lpstr>
      <vt:lpstr>Problem Statement</vt:lpstr>
      <vt:lpstr>PowerPoint Presentation</vt:lpstr>
      <vt:lpstr>PowerPoint Presentation</vt:lpstr>
      <vt:lpstr>Design Thinking From 3/2: Escape</vt:lpstr>
      <vt:lpstr>Design Sketches – Transfer Rail</vt:lpstr>
      <vt:lpstr>Design Sketches – Transfer Rail</vt:lpstr>
      <vt:lpstr>Design Sketches – Transfer Rail</vt:lpstr>
      <vt:lpstr>Design Sketches -- 3 to 2</vt:lpstr>
      <vt:lpstr>Other Design Sketches – Transfer Blocks</vt:lpstr>
      <vt:lpstr>Other Design Sketches – Catheter Tip</vt:lpstr>
      <vt:lpstr>Other Design Sketches - Detection</vt:lpstr>
      <vt:lpstr>Other Design Sketches -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Definition Canvas &amp; Design Follow-up</dc:title>
  <dc:creator>James Bonaffini</dc:creator>
  <cp:lastModifiedBy>James Bonaffini</cp:lastModifiedBy>
  <cp:revision>22</cp:revision>
  <dcterms:created xsi:type="dcterms:W3CDTF">2020-03-02T21:29:18Z</dcterms:created>
  <dcterms:modified xsi:type="dcterms:W3CDTF">2020-04-27T07:15:46Z</dcterms:modified>
</cp:coreProperties>
</file>